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62" r:id="rId4"/>
    <p:sldId id="261" r:id="rId5"/>
    <p:sldId id="258" r:id="rId6"/>
    <p:sldId id="259" r:id="rId7"/>
    <p:sldId id="267" r:id="rId8"/>
    <p:sldId id="265" r:id="rId9"/>
    <p:sldId id="260" r:id="rId10"/>
    <p:sldId id="270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48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4F074-4632-413A-8496-D628B33F190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AC798-B8F8-402B-8D17-C66F1A3FA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3609E9-57BD-4022-8727-46E24D878CD7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A9BFF13-C42E-48E5-90D0-A778DB33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rspective.pearsonaccess.com/perspective/appmanager/va/educa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Understand the Scoring of </a:t>
            </a:r>
          </a:p>
          <a:p>
            <a:r>
              <a:rPr lang="en-US" dirty="0" smtClean="0"/>
              <a:t>Anchor Papers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Using Pearson Web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569710" cy="44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534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381000"/>
            <a:ext cx="3657600" cy="3600986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Note:  The default is Grade 5, </a:t>
            </a:r>
          </a:p>
          <a:p>
            <a:r>
              <a:rPr lang="en-US" sz="1600" dirty="0" smtClean="0">
                <a:latin typeface="Calibri" pitchFamily="34" charset="0"/>
              </a:rPr>
              <a:t>Practice Set 1  (There are 4 practice sets)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There are 10 papers in a practice set.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Click the number for each paper, read it , and note your score for Composing, Written Expression, and Usage/Mechanics.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When you finish scoring the set, click the “Finished scoring this set” button.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1066800" y="2181493"/>
            <a:ext cx="4114800" cy="17047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895600" y="2133600"/>
            <a:ext cx="3733800" cy="3048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429000" y="3352800"/>
            <a:ext cx="3657600" cy="2743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569710" cy="44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534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8200" y="2286000"/>
            <a:ext cx="3962400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You can click on the “Scoring Summary” to see how closely your score is align with state scoring.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7200900" y="26289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6800" cy="36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4191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62401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dirty="0" smtClean="0">
                <a:latin typeface="Calibri" pitchFamily="34" charset="0"/>
              </a:rPr>
              <a:t>Exact </a:t>
            </a:r>
            <a:r>
              <a:rPr lang="en-US" sz="1400" dirty="0" smtClean="0">
                <a:latin typeface="Calibri" pitchFamily="34" charset="0"/>
              </a:rPr>
              <a:t>column tells you the percent of your scores that directly align with state scoring.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dirty="0" smtClean="0">
                <a:latin typeface="Calibri" pitchFamily="34" charset="0"/>
              </a:rPr>
              <a:t>Adjacent </a:t>
            </a:r>
            <a:r>
              <a:rPr lang="en-US" sz="1400" dirty="0" smtClean="0">
                <a:latin typeface="Calibri" pitchFamily="34" charset="0"/>
              </a:rPr>
              <a:t>column tells you the percent of your scores that are one number off.  (e.g., You scored 2 and state scored 1, or you scored 1 and state scored 2)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dirty="0" smtClean="0">
                <a:latin typeface="Calibri" pitchFamily="34" charset="0"/>
              </a:rPr>
              <a:t>Non-adjacent</a:t>
            </a:r>
            <a:r>
              <a:rPr lang="en-US" sz="1400" dirty="0" smtClean="0">
                <a:latin typeface="Calibri" pitchFamily="34" charset="0"/>
              </a:rPr>
              <a:t> column tells you the percent of your scores that are off by two.  (e.g., You scored 2 and state scored 4, or you scored 3 and state scored 1)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dirty="0" smtClean="0">
                <a:latin typeface="Calibri" pitchFamily="34" charset="0"/>
              </a:rPr>
              <a:t>High Adjacent </a:t>
            </a:r>
            <a:r>
              <a:rPr lang="en-US" sz="1400" dirty="0" smtClean="0">
                <a:latin typeface="Calibri" pitchFamily="34" charset="0"/>
              </a:rPr>
              <a:t>column indicates the percent of adjacent scores that you scored higher than the state.  (e.g., You scored 4; state scored 3.  You scored 2; state scored 1)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dirty="0" smtClean="0">
                <a:latin typeface="Calibri" pitchFamily="34" charset="0"/>
              </a:rPr>
              <a:t>Low Adjacent</a:t>
            </a:r>
            <a:r>
              <a:rPr lang="en-US" sz="1400" dirty="0" smtClean="0">
                <a:latin typeface="Calibri" pitchFamily="34" charset="0"/>
              </a:rPr>
              <a:t> column indicates the percent of the adjacent scores that you scored lower than the state.  (e.g., You scored 2; state scored 3.  You scored 1, state scored 2.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Scoring Direct Writing Papers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Pearson site </a:t>
            </a:r>
            <a:r>
              <a:rPr lang="en-US" sz="2000" b="1" u="sng" dirty="0" smtClean="0">
                <a:hlinkClick r:id="rId2"/>
              </a:rPr>
              <a:t>.phttp://perspectiveearsonaccess.com/perspective/appmanager/va/educator</a:t>
            </a:r>
            <a:endParaRPr lang="en-US" dirty="0" smtClean="0"/>
          </a:p>
          <a:p>
            <a:pPr marL="0" indent="0"/>
            <a:r>
              <a:rPr lang="en-US" dirty="0" smtClean="0"/>
              <a:t>   explains how short papers are scored; </a:t>
            </a:r>
          </a:p>
          <a:p>
            <a:pPr marL="336550" indent="-336550"/>
            <a:r>
              <a:rPr lang="en-US" dirty="0" smtClean="0"/>
              <a:t> provides examples for 5th, scores (1-4) in the three domains:  composing, written expression, and mechanics/usage;</a:t>
            </a:r>
          </a:p>
          <a:p>
            <a:pPr marL="336550" indent="-336550"/>
            <a:r>
              <a:rPr lang="en-US" dirty="0" smtClean="0"/>
              <a:t>explains scores with overlays and narratives;</a:t>
            </a:r>
          </a:p>
          <a:p>
            <a:pPr marL="336550" indent="-336550"/>
            <a:r>
              <a:rPr lang="en-US" dirty="0" smtClean="0"/>
              <a:t> provides papers for scoring and shows how closely scorer’s response aligns with VDOE.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Click “here” to continue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398" cy="542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019800" y="6172200"/>
            <a:ext cx="533400" cy="457200"/>
          </a:xfrm>
          <a:prstGeom prst="ellipse">
            <a:avLst/>
          </a:prstGeom>
          <a:solidFill>
            <a:srgbClr val="FFFFFF">
              <a:alpha val="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1981200" y="2133600"/>
            <a:ext cx="5105400" cy="297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read Anchor Papers, click at arrow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52" y="1044864"/>
            <a:ext cx="8556248" cy="48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286000" y="5105400"/>
            <a:ext cx="304800" cy="381000"/>
          </a:xfrm>
          <a:prstGeom prst="ellipse">
            <a:avLst/>
          </a:prstGeom>
          <a:solidFill>
            <a:srgbClr val="D34817">
              <a:alpha val="0"/>
            </a:srgb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104900" y="2324100"/>
            <a:ext cx="43434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772400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37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676400" y="2362200"/>
            <a:ext cx="914400" cy="457200"/>
          </a:xfrm>
          <a:prstGeom prst="ellipse">
            <a:avLst/>
          </a:prstGeom>
          <a:solidFill>
            <a:srgbClr val="FFFFFF">
              <a:alpha val="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381000"/>
            <a:ext cx="312420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Grade 5 is the default setting.  You may change pull-down window to view Grade 8 or 11 papers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667000" y="1066800"/>
            <a:ext cx="42672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5867400"/>
            <a:ext cx="5105400" cy="553998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To review the rubric criteria, click “view rubric.”</a:t>
            </a:r>
            <a:r>
              <a:rPr lang="en-US" sz="1400" dirty="0" smtClean="0">
                <a:latin typeface="Calibri" pitchFamily="34" charset="0"/>
              </a:rPr>
              <a:t/>
            </a:r>
            <a:br>
              <a:rPr lang="en-US" sz="1400" dirty="0" smtClean="0">
                <a:latin typeface="Calibri" pitchFamily="34" charset="0"/>
              </a:rPr>
            </a:br>
            <a:endParaRPr lang="en-US" sz="140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447800" y="5181600"/>
            <a:ext cx="44196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75680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42" y="228600"/>
            <a:ext cx="8775058" cy="181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91200" y="1066800"/>
            <a:ext cx="312420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Click boxes below to see Annotation at bottom or Overlay of color comments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00800" y="1524000"/>
            <a:ext cx="838200" cy="5334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886700" y="1714500"/>
            <a:ext cx="533400" cy="1524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772400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37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533400"/>
            <a:ext cx="4343400" cy="4770537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To change </a:t>
            </a:r>
            <a:r>
              <a:rPr lang="en-US" sz="1600" smtClean="0">
                <a:latin typeface="Calibri" pitchFamily="34" charset="0"/>
              </a:rPr>
              <a:t>to a new </a:t>
            </a:r>
            <a:r>
              <a:rPr lang="en-US" sz="1600" dirty="0" smtClean="0">
                <a:latin typeface="Calibri" pitchFamily="34" charset="0"/>
              </a:rPr>
              <a:t>paper with a different score, click the appropriate box.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To change the level of the score, click the appropriate box. For Example:</a:t>
            </a:r>
          </a:p>
          <a:p>
            <a:r>
              <a:rPr lang="en-US" sz="1600" dirty="0" smtClean="0">
                <a:latin typeface="Calibri" pitchFamily="34" charset="0"/>
              </a:rPr>
              <a:t>high 2 is A, </a:t>
            </a:r>
          </a:p>
          <a:p>
            <a:r>
              <a:rPr lang="en-US" sz="1600" dirty="0" smtClean="0">
                <a:latin typeface="Calibri" pitchFamily="34" charset="0"/>
              </a:rPr>
              <a:t>mid 2 is B,</a:t>
            </a:r>
          </a:p>
          <a:p>
            <a:r>
              <a:rPr lang="en-US" sz="1600" dirty="0" smtClean="0">
                <a:latin typeface="Calibri" pitchFamily="34" charset="0"/>
              </a:rPr>
              <a:t> low 2 is C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Though all three papers earn the same score, you will see a difference in the demonstrated competence.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676400" y="762000"/>
            <a:ext cx="3048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400300" y="1409700"/>
            <a:ext cx="2819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057400" y="990600"/>
            <a:ext cx="28956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828800" y="36576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828800" y="38862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1828800" y="4114800"/>
            <a:ext cx="2438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772400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37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5200" y="1981200"/>
            <a:ext cx="4876800" cy="5847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Once you understand how papers are scored, you can “test” yourself by clicking on “Practice Scoring.”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5753100" y="1562100"/>
            <a:ext cx="838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21973"/>
            <a:ext cx="7772400" cy="402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4325"/>
            <a:ext cx="7467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838200"/>
            <a:ext cx="2514600" cy="61555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All you need to do is click on “Proceed without log in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905500" y="2552700"/>
            <a:ext cx="2971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485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Using Pearson Web Site</vt:lpstr>
      <vt:lpstr>Scoring Direct Writing Papers</vt:lpstr>
      <vt:lpstr>Click “here” to continue</vt:lpstr>
      <vt:lpstr>To read Anchor Papers, click at arrow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mcps</cp:lastModifiedBy>
  <cp:revision>18</cp:revision>
  <dcterms:created xsi:type="dcterms:W3CDTF">2012-01-29T19:51:07Z</dcterms:created>
  <dcterms:modified xsi:type="dcterms:W3CDTF">2012-09-06T13:34:38Z</dcterms:modified>
</cp:coreProperties>
</file>